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78" r:id="rId5"/>
    <p:sldId id="304" r:id="rId6"/>
    <p:sldId id="294" r:id="rId7"/>
    <p:sldId id="316" r:id="rId8"/>
    <p:sldId id="265" r:id="rId9"/>
    <p:sldId id="291" r:id="rId10"/>
    <p:sldId id="270" r:id="rId11"/>
    <p:sldId id="269" r:id="rId12"/>
    <p:sldId id="272" r:id="rId13"/>
    <p:sldId id="271" r:id="rId14"/>
    <p:sldId id="297" r:id="rId15"/>
    <p:sldId id="258" r:id="rId16"/>
    <p:sldId id="305" r:id="rId17"/>
    <p:sldId id="317" r:id="rId18"/>
    <p:sldId id="306" r:id="rId19"/>
    <p:sldId id="288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204" d="100"/>
          <a:sy n="204" d="100"/>
        </p:scale>
        <p:origin x="-6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7A185-8DE0-B84E-B411-D3AAFB4E05A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3A0AD-395A-9444-B44C-48280BAC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4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E50DE-CE3B-489E-8898-F4B03C58F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FF1F1-7A93-3A47-B377-ADBDDC0B1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E13C64-A5EB-C840-AAA3-505CBF562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44EA30-9B0E-1642-B362-77CC9687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67A4-B625-CB45-8DD2-A08CFE82156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B7503-45CB-824D-9DDC-02018FF7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5BC2E7-6529-0844-8184-47F0A7C2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2BE-F822-8742-BE9F-A9BEEB62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4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3792B-D236-0646-8CCC-FA2377D0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4CE66B-E0F0-8D47-9F55-C5E311703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891F45-1BC1-1548-8400-491C316F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67A4-B625-CB45-8DD2-A08CFE82156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41E7CA-61FA-0543-90EF-CD4B0813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CAF661-6C2D-B545-963D-7CACBAAF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2BE-F822-8742-BE9F-A9BEEB62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3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2EDCDD-E0C3-2D47-B9B7-6F7C45D44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D32F6B-BC2D-5842-B266-2F8BBA9DA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B8AE54-07EE-424A-9A6C-FBF44DA4E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67A4-B625-CB45-8DD2-A08CFE82156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8E7C92-5C14-6344-8EA3-69BFD55B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BC737-3AAB-BB46-A850-F5F33141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2BE-F822-8742-BE9F-A9BEEB62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9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904FBB-0CCC-7542-83BE-CBFA21C4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F7ADFF-B9F2-0544-A199-B8338DA14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4F1DC-4269-6149-9B27-F49F83955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67A4-B625-CB45-8DD2-A08CFE82156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F585C5-6F50-B44D-BCE3-8200AA5E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6F8C58-93E0-6D49-B39F-F2103B43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2BE-F822-8742-BE9F-A9BEEB62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79A37-B8CD-8B46-8618-E4B7164E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7276F1-9651-6B42-ABB9-40860AB4D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3E193A-452D-464F-9564-52C6F438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67A4-B625-CB45-8DD2-A08CFE82156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C5A22A-157B-244F-8B66-572ABE2A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9B650-A2D8-E640-9DA4-04911333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2BE-F822-8742-BE9F-A9BEEB62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1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8179E-ADD5-DB45-85E9-7FC5247F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C8E9E8-65E9-9D43-9922-F5A8A28B4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D06F48-B8B7-0249-9C3E-396ACDD96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849C09-54FF-D34B-AC69-0EFE8C25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67A4-B625-CB45-8DD2-A08CFE82156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BDF104-7EDA-B743-8668-97C649F8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835B3D-3DA8-3040-9655-67F803F2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2BE-F822-8742-BE9F-A9BEEB62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3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F4ADC-DEA1-8947-BB78-3DD3C7DB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E5E14D-B138-9444-9A9C-40E97F2C5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79EB43-75DB-A046-A901-D44E6B6DE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EBF09E-12FA-E048-A0BD-EBC309D82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B57C6D-038D-0F47-BC76-2E70685AE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71F8FC-CD3C-B249-9979-C71AADB5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67A4-B625-CB45-8DD2-A08CFE82156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D3D0B9-34F9-444B-A271-219570E8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79CEF2-6804-5747-BE03-000E87BC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2BE-F822-8742-BE9F-A9BEEB62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9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091BB-6116-454E-9898-524DEDFB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9BB086-B36A-E742-AECF-FF11423C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67A4-B625-CB45-8DD2-A08CFE82156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0D08B4-4E50-9B42-823D-A680E83E8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581E09-5AEC-3E48-817A-75B02D6C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2BE-F822-8742-BE9F-A9BEEB62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0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01D2A9-D392-1C42-A233-EFA8B7E0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67A4-B625-CB45-8DD2-A08CFE82156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17B453-782A-B444-909F-76FF561D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088090-3B00-6B47-B8F3-C4BF427D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2BE-F822-8742-BE9F-A9BEEB62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A848C-70A5-FE44-954C-6585903D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B09647-C9D2-2241-A1C8-49920E104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965BBB-5E3E-234B-9661-23E9C0ECF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D069EB-5DF5-654E-A095-52481BB5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67A4-B625-CB45-8DD2-A08CFE82156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9F2B5F-2214-B947-B555-3044D853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7AF675-0AD3-DC46-86EF-B9EC9D88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2BE-F822-8742-BE9F-A9BEEB62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7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6F1BE7-41E8-6848-BBCD-11B45EC5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FF476E4-22CC-1D43-9652-A9E3FB611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B6D88A-379B-0644-9675-B6839F209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FB1D5B-3857-264A-9C77-6AB12B6A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67A4-B625-CB45-8DD2-A08CFE82156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F06B0-ABE1-FF49-AAC7-CF89C145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9CAE64-C700-BE4A-B6EF-8265581A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2BE-F822-8742-BE9F-A9BEEB62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6675DF-F9A1-E14E-9335-5CB46F82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037CCD-7530-CC4F-B6C0-91487D67C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931E68-B058-0841-B11E-E116720C7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F67A4-B625-CB45-8DD2-A08CFE82156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F8F74E-37A5-3E46-BF75-F0547EA8D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04666D-AD7E-1D4A-8F8F-72FD7D08C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72BE-F822-8742-BE9F-A9BEEB62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w.klassman@nasa.gov" TargetMode="External"/><Relationship Id="rId4" Type="http://schemas.openxmlformats.org/officeDocument/2006/relationships/hyperlink" Target="mailto:bruce.d.fisher@nasa.gov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tthew.g.elder@nas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079" y="1887166"/>
            <a:ext cx="10363200" cy="452091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+mn-lt"/>
              </a:rPr>
              <a:t>N520NA</a:t>
            </a:r>
            <a:br>
              <a:rPr lang="en-US" sz="4400" dirty="0">
                <a:solidFill>
                  <a:schemeClr val="tx1"/>
                </a:solidFill>
                <a:latin typeface="+mn-lt"/>
              </a:rPr>
            </a:br>
            <a:r>
              <a:rPr lang="en-US" sz="4400" dirty="0">
                <a:solidFill>
                  <a:schemeClr val="tx1"/>
                </a:solidFill>
                <a:latin typeface="+mn-lt"/>
              </a:rPr>
              <a:t>Baseline Research Configuration </a:t>
            </a:r>
            <a:br>
              <a:rPr lang="en-US" sz="4400" dirty="0">
                <a:solidFill>
                  <a:schemeClr val="tx1"/>
                </a:solidFill>
                <a:latin typeface="+mn-lt"/>
              </a:rPr>
            </a:br>
            <a:r>
              <a:rPr lang="en-US" sz="4400" dirty="0">
                <a:solidFill>
                  <a:schemeClr val="tx1"/>
                </a:solidFill>
                <a:latin typeface="+mn-lt"/>
              </a:rPr>
              <a:t>NASA Langley Gulfstream III Aircraft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>Research Services Directorate</a:t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>NASA Langley Research Center</a:t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>Hampton, VA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2E5CC83B-62CB-C94F-8E7F-90813D88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10" y="243191"/>
            <a:ext cx="1634247" cy="16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DC8BE4-D2A8-614B-969E-706A3B24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0" y="268567"/>
            <a:ext cx="1714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1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7057" y="160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Research Power &amp; Data Distribution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38110" y="1486406"/>
            <a:ext cx="10515600" cy="29173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000" dirty="0"/>
              <a:t>Six Researcher Interface Panels will be provisioned at six cabin locations as shown below 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15" y="1993970"/>
            <a:ext cx="6813590" cy="452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7057" y="6204342"/>
            <a:ext cx="29011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Research Interface Panel (6x)</a:t>
            </a:r>
          </a:p>
        </p:txBody>
      </p:sp>
      <p:pic>
        <p:nvPicPr>
          <p:cNvPr id="7" name="Picture 6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F73D7404-0D51-2344-B3A4-FCB38D64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083" y="185999"/>
            <a:ext cx="1084574" cy="10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46131A-1C34-D544-8DF4-0CAD90918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65" y="160843"/>
            <a:ext cx="1132374" cy="9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5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195" y="1511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latin typeface="+mn-lt"/>
              </a:rPr>
              <a:t>Gulfstream III (NASA 520)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Research Power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1607" y="1568450"/>
            <a:ext cx="11534775" cy="5289550"/>
          </a:xfrm>
        </p:spPr>
        <p:txBody>
          <a:bodyPr/>
          <a:lstStyle/>
          <a:p>
            <a:pPr lvl="1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Research Power Distribution System will present adequate power of various denominations to six cabin research stations. </a:t>
            </a:r>
          </a:p>
          <a:p>
            <a:pPr lvl="1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>
              <a:solidFill>
                <a:sysClr val="windowText" lastClr="000000"/>
              </a:solidFill>
              <a:latin typeface="+mn-lt"/>
            </a:endParaRPr>
          </a:p>
          <a:p>
            <a:pPr lvl="1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Total Research Power Capacity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80 A of 120 VAC/60 Hz power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300 A or 28 </a:t>
            </a:r>
            <a:r>
              <a:rPr lang="en-US" sz="2000" dirty="0" err="1">
                <a:latin typeface="+mn-lt"/>
              </a:rPr>
              <a:t>VDC</a:t>
            </a:r>
            <a:r>
              <a:rPr lang="en-US" sz="2000" dirty="0">
                <a:latin typeface="+mn-lt"/>
              </a:rPr>
              <a:t> power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15 A of 14 </a:t>
            </a:r>
            <a:r>
              <a:rPr lang="en-US" sz="2000" dirty="0" err="1">
                <a:latin typeface="+mn-lt"/>
              </a:rPr>
              <a:t>VDC</a:t>
            </a:r>
            <a:endParaRPr lang="en-US" sz="2000" dirty="0">
              <a:latin typeface="+mn-lt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20 A of 5 </a:t>
            </a:r>
            <a:r>
              <a:rPr lang="en-US" sz="2000" dirty="0" err="1">
                <a:latin typeface="+mn-lt"/>
              </a:rPr>
              <a:t>VDC</a:t>
            </a:r>
            <a:endParaRPr lang="en-US" sz="2000" dirty="0">
              <a:latin typeface="+mn-lt"/>
            </a:endParaRPr>
          </a:p>
          <a:p>
            <a:pPr lvl="2" fontAlgn="auto"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lvl="1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UPS Override system will be located at each research station and controlled from the Cockpit.</a:t>
            </a:r>
          </a:p>
          <a:p>
            <a:endParaRPr lang="en-US" dirty="0"/>
          </a:p>
        </p:txBody>
      </p:sp>
      <p:pic>
        <p:nvPicPr>
          <p:cNvPr id="4" name="Picture 3" descr="C:\Users\trwilz\AppData\Local\Microsoft\Windows\Temporary Internet Files\Content.Outlook\B4DQ8TLM\RSD_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598" y="239137"/>
            <a:ext cx="1149521" cy="114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D525C1-7BB9-CA44-8EDD-FFEA37DE8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69" y="190746"/>
            <a:ext cx="1236629" cy="10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9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86472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Researcher Interface Panel</a:t>
            </a:r>
          </a:p>
        </p:txBody>
      </p:sp>
      <p:pic>
        <p:nvPicPr>
          <p:cNvPr id="6" name="Picture 3" descr="C:\Users\trwilz\AppData\Local\Microsoft\Windows\Temporary Internet Files\Content.Outlook\B4DQ8TLM\RSD_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43" y="-2644"/>
            <a:ext cx="1056710" cy="1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" y="964950"/>
            <a:ext cx="12076061" cy="562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62F586-F0CC-A945-892F-8ACD3F225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53" y="86472"/>
            <a:ext cx="1066443" cy="9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59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6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Researcher Interface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272" y="1564228"/>
            <a:ext cx="11389467" cy="50700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Each panel will contain the following capabilities:</a:t>
            </a:r>
          </a:p>
          <a:p>
            <a:r>
              <a:rPr lang="en-US" sz="2100" dirty="0"/>
              <a:t>Local circuit protection to allow the researcher greater control of the respective system and a quick visual path to identify an open circuit.</a:t>
            </a:r>
          </a:p>
          <a:p>
            <a:r>
              <a:rPr lang="en-US" sz="2100" dirty="0"/>
              <a:t>Two 10-A NEMA 5-15R receptacles with two 12-3S Mil Spec receptacles in parallel for AC Power delivery (Hubbell and J1).</a:t>
            </a:r>
          </a:p>
          <a:p>
            <a:r>
              <a:rPr lang="en-US" sz="2100" dirty="0"/>
              <a:t>Mil-Spec connectors provide the user with 50 A of 28 V DC  (J5) in addition to 14 and 5 V DC (J7).</a:t>
            </a:r>
          </a:p>
          <a:p>
            <a:r>
              <a:rPr lang="en-US" sz="2100" dirty="0"/>
              <a:t>Local UPS Override circuitry.  An internal relay, controlled by the Cockpit Switch will interrupt up to three 10-A circuits from a researcher’s UPS to downstream equipment (J3 &amp; J4).</a:t>
            </a:r>
          </a:p>
          <a:p>
            <a:r>
              <a:rPr lang="en-US" sz="2100" dirty="0"/>
              <a:t>Data Bus Traffic (J6)</a:t>
            </a:r>
          </a:p>
          <a:p>
            <a:r>
              <a:rPr lang="en-US" sz="2100" dirty="0"/>
              <a:t>Bose Headset, Mil-headset and Mil-mic jacks </a:t>
            </a:r>
          </a:p>
          <a:p>
            <a:r>
              <a:rPr lang="en-US" sz="2100" dirty="0"/>
              <a:t>GPS RF</a:t>
            </a:r>
          </a:p>
          <a:p>
            <a:r>
              <a:rPr lang="en-US" sz="2100" dirty="0"/>
              <a:t>Iridium RF</a:t>
            </a:r>
          </a:p>
          <a:p>
            <a:r>
              <a:rPr lang="en-US" sz="2100" dirty="0"/>
              <a:t>Video</a:t>
            </a:r>
          </a:p>
          <a:p>
            <a:r>
              <a:rPr lang="en-US" sz="2100" dirty="0"/>
              <a:t>Audio</a:t>
            </a:r>
          </a:p>
          <a:p>
            <a:r>
              <a:rPr lang="en-US" sz="2100" dirty="0"/>
              <a:t>Telephone Handset</a:t>
            </a:r>
          </a:p>
          <a:p>
            <a:r>
              <a:rPr lang="en-US" sz="2100" dirty="0"/>
              <a:t>USB Power</a:t>
            </a:r>
          </a:p>
          <a:p>
            <a:pPr marL="285744" indent="-285744">
              <a:buFontTx/>
              <a:buChar char="-"/>
            </a:pPr>
            <a:endParaRPr lang="en-US" sz="1800" dirty="0"/>
          </a:p>
        </p:txBody>
      </p:sp>
      <p:pic>
        <p:nvPicPr>
          <p:cNvPr id="5" name="Picture 4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844C334D-2811-9A44-AC86-39F4DE81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677" y="311476"/>
            <a:ext cx="973477" cy="9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34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2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Data Acquisition/Distribution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8" y="1166812"/>
            <a:ext cx="11891963" cy="569118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Aircraft possesses 15 data busses that contain pertinent information that can be used to provide data to researchers, as needed. </a:t>
            </a:r>
          </a:p>
          <a:p>
            <a:pPr lvl="1"/>
            <a:r>
              <a:rPr lang="en-US" dirty="0"/>
              <a:t>Air Data Computer (</a:t>
            </a:r>
            <a:r>
              <a:rPr lang="en-US" dirty="0" err="1"/>
              <a:t>ARINC</a:t>
            </a:r>
            <a:r>
              <a:rPr lang="en-US" dirty="0"/>
              <a:t> 429)</a:t>
            </a:r>
          </a:p>
          <a:p>
            <a:pPr lvl="1"/>
            <a:r>
              <a:rPr lang="en-US" dirty="0"/>
              <a:t>TCAS Processor (</a:t>
            </a:r>
            <a:r>
              <a:rPr lang="en-US" dirty="0" err="1"/>
              <a:t>ARINC</a:t>
            </a:r>
            <a:r>
              <a:rPr lang="en-US" dirty="0"/>
              <a:t> 429)</a:t>
            </a:r>
          </a:p>
          <a:p>
            <a:pPr lvl="1"/>
            <a:r>
              <a:rPr lang="en-US" dirty="0"/>
              <a:t>GDL88 (RS-422 and </a:t>
            </a:r>
            <a:r>
              <a:rPr lang="en-US" dirty="0" err="1"/>
              <a:t>ARINC</a:t>
            </a:r>
            <a:r>
              <a:rPr lang="en-US" dirty="0"/>
              <a:t> 429)</a:t>
            </a:r>
          </a:p>
          <a:p>
            <a:pPr lvl="1"/>
            <a:r>
              <a:rPr lang="en-US" dirty="0" err="1"/>
              <a:t>GTX</a:t>
            </a:r>
            <a:r>
              <a:rPr lang="en-US" dirty="0"/>
              <a:t> 3000 Transponder (</a:t>
            </a:r>
            <a:r>
              <a:rPr lang="en-US" dirty="0" err="1"/>
              <a:t>ARINC</a:t>
            </a:r>
            <a:r>
              <a:rPr lang="en-US" dirty="0"/>
              <a:t> 429)</a:t>
            </a:r>
          </a:p>
          <a:p>
            <a:pPr lvl="1"/>
            <a:r>
              <a:rPr lang="en-US" dirty="0"/>
              <a:t>GTN750 (ARINC 429 (GAMA) and ARINC 429 (ARINC 743))</a:t>
            </a:r>
          </a:p>
          <a:p>
            <a:pPr lvl="1"/>
            <a:r>
              <a:rPr lang="en-US" dirty="0"/>
              <a:t>NZ-2000 Navigation Computer (FMS) (</a:t>
            </a:r>
            <a:r>
              <a:rPr lang="en-US" dirty="0" err="1"/>
              <a:t>ARINC</a:t>
            </a:r>
            <a:r>
              <a:rPr lang="en-US" dirty="0"/>
              <a:t> 429)</a:t>
            </a:r>
          </a:p>
          <a:p>
            <a:pPr lvl="1"/>
            <a:r>
              <a:rPr lang="en-US" dirty="0"/>
              <a:t>Analog Interface Unit (</a:t>
            </a:r>
            <a:r>
              <a:rPr lang="en-US" dirty="0" err="1"/>
              <a:t>ARINC</a:t>
            </a:r>
            <a:r>
              <a:rPr lang="en-US" dirty="0"/>
              <a:t> 429)</a:t>
            </a:r>
          </a:p>
          <a:p>
            <a:pPr lvl="1"/>
            <a:r>
              <a:rPr lang="en-US" dirty="0"/>
              <a:t>GPA #1 TA-12 (</a:t>
            </a:r>
            <a:r>
              <a:rPr lang="en-US" dirty="0" err="1"/>
              <a:t>ARINC</a:t>
            </a:r>
            <a:r>
              <a:rPr lang="en-US" dirty="0"/>
              <a:t> 429)</a:t>
            </a:r>
          </a:p>
          <a:p>
            <a:pPr lvl="1"/>
            <a:r>
              <a:rPr lang="en-US" dirty="0" err="1"/>
              <a:t>Nav</a:t>
            </a:r>
            <a:r>
              <a:rPr lang="en-US" dirty="0"/>
              <a:t> Concentrator (</a:t>
            </a:r>
            <a:r>
              <a:rPr lang="en-US" dirty="0" err="1"/>
              <a:t>ARINC</a:t>
            </a:r>
            <a:r>
              <a:rPr lang="en-US" dirty="0"/>
              <a:t> 429)</a:t>
            </a:r>
          </a:p>
          <a:p>
            <a:pPr lvl="1"/>
            <a:r>
              <a:rPr lang="en-US" dirty="0"/>
              <a:t>Symbol Generator #1 (</a:t>
            </a:r>
            <a:r>
              <a:rPr lang="en-US" dirty="0" err="1"/>
              <a:t>ARINC</a:t>
            </a:r>
            <a:r>
              <a:rPr lang="en-US" dirty="0"/>
              <a:t> 419)</a:t>
            </a:r>
          </a:p>
          <a:p>
            <a:pPr lvl="1"/>
            <a:r>
              <a:rPr lang="en-US" dirty="0"/>
              <a:t>Symbol Generator #1 (</a:t>
            </a:r>
            <a:r>
              <a:rPr lang="en-US" dirty="0" err="1"/>
              <a:t>ARINC</a:t>
            </a:r>
            <a:r>
              <a:rPr lang="en-US" dirty="0"/>
              <a:t> 429)</a:t>
            </a:r>
          </a:p>
          <a:p>
            <a:pPr lvl="1"/>
            <a:r>
              <a:rPr lang="en-US" dirty="0" err="1"/>
              <a:t>INU</a:t>
            </a:r>
            <a:r>
              <a:rPr lang="en-US" dirty="0"/>
              <a:t> </a:t>
            </a:r>
            <a:r>
              <a:rPr lang="en-US" dirty="0" err="1"/>
              <a:t>Lasernav</a:t>
            </a:r>
            <a:r>
              <a:rPr lang="en-US" dirty="0"/>
              <a:t> II (</a:t>
            </a:r>
            <a:r>
              <a:rPr lang="en-US" dirty="0" err="1"/>
              <a:t>ARINC</a:t>
            </a:r>
            <a:r>
              <a:rPr lang="en-US" dirty="0"/>
              <a:t> 429)</a:t>
            </a:r>
          </a:p>
          <a:p>
            <a:pPr lvl="1"/>
            <a:r>
              <a:rPr lang="en-US" dirty="0"/>
              <a:t>Weather Radar RS-861A (ARINC 708)</a:t>
            </a:r>
            <a:endParaRPr lang="en-US" sz="2400" dirty="0"/>
          </a:p>
        </p:txBody>
      </p:sp>
      <p:pic>
        <p:nvPicPr>
          <p:cNvPr id="5" name="Picture 4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67BAF902-7C08-F549-BACB-58942D390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865" y="107610"/>
            <a:ext cx="973477" cy="9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52A504-2F0F-5945-A7A2-5A674EC96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20" y="175855"/>
            <a:ext cx="986952" cy="8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4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2E696-5ACC-8E41-B102-06454007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Gulfstream III (NASA 520)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SATCOM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18593A-9D60-AF4B-BE15-2A24DA4BF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85" y="1690687"/>
            <a:ext cx="11233825" cy="47976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Iridium</a:t>
            </a:r>
          </a:p>
          <a:p>
            <a:pPr lvl="1"/>
            <a:r>
              <a:rPr lang="en-US" dirty="0"/>
              <a:t>One dual-element antenna installed</a:t>
            </a:r>
          </a:p>
          <a:p>
            <a:pPr lvl="1"/>
            <a:r>
              <a:rPr lang="en-US" dirty="0"/>
              <a:t>One quad-element antenna installed</a:t>
            </a:r>
          </a:p>
          <a:p>
            <a:pPr lvl="1"/>
            <a:r>
              <a:rPr lang="en-US" dirty="0"/>
              <a:t>Resulting six elements can be routed to any Researcher Interface Panel or receiver</a:t>
            </a:r>
          </a:p>
          <a:p>
            <a:pPr lvl="1"/>
            <a:r>
              <a:rPr lang="en-US" dirty="0"/>
              <a:t>One handset (voice + data)</a:t>
            </a:r>
          </a:p>
          <a:p>
            <a:pPr lvl="2"/>
            <a:r>
              <a:rPr lang="en-US" dirty="0"/>
              <a:t>Aviator 350 Inmarsat Swift Broad Band</a:t>
            </a:r>
          </a:p>
          <a:p>
            <a:pPr lvl="1"/>
            <a:r>
              <a:rPr lang="en-US" dirty="0"/>
              <a:t>Four-channel modem on NASDAT</a:t>
            </a:r>
          </a:p>
          <a:p>
            <a:pPr lvl="2"/>
            <a:r>
              <a:rPr lang="en-US" dirty="0"/>
              <a:t>9600 bps max</a:t>
            </a:r>
          </a:p>
          <a:p>
            <a:pPr lvl="1"/>
            <a:r>
              <a:rPr lang="en-US" dirty="0"/>
              <a:t>Bandpass filtering on all Iridium connections as required</a:t>
            </a:r>
          </a:p>
          <a:p>
            <a:pPr lvl="1"/>
            <a:endParaRPr lang="en-US" dirty="0"/>
          </a:p>
          <a:p>
            <a:r>
              <a:rPr lang="en-US" dirty="0"/>
              <a:t>Inmarsat</a:t>
            </a:r>
          </a:p>
          <a:p>
            <a:pPr lvl="1"/>
            <a:r>
              <a:rPr lang="en-US" dirty="0"/>
              <a:t>High-gain antenna capable of 432 kbps</a:t>
            </a:r>
          </a:p>
          <a:p>
            <a:pPr lvl="1"/>
            <a:r>
              <a:rPr lang="en-US" dirty="0"/>
              <a:t>Software upgradeable to 650 kbps HDR service (customer-funded option)</a:t>
            </a:r>
          </a:p>
        </p:txBody>
      </p:sp>
      <p:pic>
        <p:nvPicPr>
          <p:cNvPr id="5" name="Picture 4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F5EA66F7-AD4C-F74A-B15E-F82B7DA58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027" y="198436"/>
            <a:ext cx="1104752" cy="11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7FB241-78AA-D74F-95AF-1F2A7D65A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85" y="220872"/>
            <a:ext cx="1039238" cy="90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04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" y="89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Research Rack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1042194"/>
            <a:ext cx="2974447" cy="4461671"/>
          </a:xfrm>
        </p:spPr>
      </p:pic>
      <p:sp>
        <p:nvSpPr>
          <p:cNvPr id="6" name="TextBox 5"/>
          <p:cNvSpPr txBox="1"/>
          <p:nvPr/>
        </p:nvSpPr>
        <p:spPr>
          <a:xfrm>
            <a:off x="478631" y="5503865"/>
            <a:ext cx="324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15U Rack Populated for Operation </a:t>
            </a:r>
            <a:r>
              <a:rPr lang="en-US" sz="1600" dirty="0" err="1"/>
              <a:t>IceBridge</a:t>
            </a:r>
            <a:r>
              <a:rPr lang="en-US" sz="1600" dirty="0"/>
              <a:t> on HU-25A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3444" y="1455567"/>
            <a:ext cx="76565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Typical COTS 15U research rack shown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24 in. deep x 28.375 in. high x 20.16 in. wide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Compatible with B200, UC-12B, HU-25A and Gulfstream III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Maximum weight:  function of overturning moment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Maximum overturning moment:  122,425 in.-</a:t>
            </a:r>
            <a:r>
              <a:rPr lang="en-US" sz="2000" dirty="0" err="1"/>
              <a:t>lbs</a:t>
            </a: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Mounts to seat tracks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May be available for loan from RSD</a:t>
            </a:r>
          </a:p>
          <a:p>
            <a:pPr lvl="1"/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Researchers can provide their own rack under following conditions: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Material certifications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Design limits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Use of aircraft-grade fasteners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Inspection by </a:t>
            </a:r>
            <a:r>
              <a:rPr lang="en-US" sz="2000" dirty="0" err="1"/>
              <a:t>LaRC</a:t>
            </a:r>
            <a:r>
              <a:rPr lang="en-US" sz="2000" dirty="0"/>
              <a:t> aviation QA for workmanship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Note:  25U (22 W X 25D X 51H) rack for Johnson Gulfstream V can be used, but is too large for other NASA Langley aircraft</a:t>
            </a:r>
          </a:p>
        </p:txBody>
      </p:sp>
      <p:pic>
        <p:nvPicPr>
          <p:cNvPr id="8" name="Picture 7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04CDB037-AD3D-924F-89D0-205D4EEBA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492" y="191413"/>
            <a:ext cx="973477" cy="9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7F2818-483A-554E-B7FD-82198F668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27" y="191413"/>
            <a:ext cx="840316" cy="7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47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DA052-FCA5-DD45-A254-23A5783F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1" y="365125"/>
            <a:ext cx="9119286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Compatibility with Other NASA Gulfstream Aircraft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D251C6-805A-5E4D-BE09-2E64F57AB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30" y="1553777"/>
            <a:ext cx="11433284" cy="5057088"/>
          </a:xfrm>
        </p:spPr>
        <p:txBody>
          <a:bodyPr>
            <a:normAutofit fontScale="92500"/>
          </a:bodyPr>
          <a:lstStyle/>
          <a:p>
            <a:r>
              <a:rPr lang="en-US" dirty="0"/>
              <a:t>NASA Gulfstream aircraft at NASA Langley, Johnson and Armstrong utilize common load standards and cabin environmental conditions</a:t>
            </a:r>
          </a:p>
          <a:p>
            <a:r>
              <a:rPr lang="en-US" dirty="0"/>
              <a:t>Equipment racks can be exchanged per slide 16</a:t>
            </a:r>
          </a:p>
          <a:p>
            <a:r>
              <a:rPr lang="en-US" dirty="0"/>
              <a:t>NASA centers accept design reviews conducted at other centers; </a:t>
            </a:r>
            <a:r>
              <a:rPr lang="en-US"/>
              <a:t>for example:</a:t>
            </a:r>
            <a:endParaRPr lang="en-US" dirty="0"/>
          </a:p>
          <a:p>
            <a:pPr lvl="1"/>
            <a:r>
              <a:rPr lang="en-US" dirty="0"/>
              <a:t>NASA Armstrong has provided NASA Langley with their design for optical window replacement for their Gulfstream III</a:t>
            </a:r>
          </a:p>
          <a:p>
            <a:pPr lvl="1"/>
            <a:r>
              <a:rPr lang="en-US" dirty="0"/>
              <a:t>NASA Johnson has provided NASA Langley with their design for a dropsonde launcher for their Gulfstream III</a:t>
            </a:r>
          </a:p>
          <a:p>
            <a:pPr lvl="1"/>
            <a:r>
              <a:rPr lang="en-US" dirty="0"/>
              <a:t>NASA Armstrong Gulfstream III and NASA Johnson Gulfstream III are both modified to carry the UAVSAR pod</a:t>
            </a:r>
          </a:p>
          <a:p>
            <a:r>
              <a:rPr lang="en-US" dirty="0"/>
              <a:t>Nadir ports in the NASA Johnson Gulfstream V and the NASA Langley Gulfstream III are not identical; therefore, instrument/aircraft interface structures will be somewhat unique for each vehicle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41B4F2-3948-A745-9017-04925FCF0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0" y="204788"/>
            <a:ext cx="1174406" cy="1017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FE0728-7B1D-874C-A106-8F357844B7A2}"/>
              </a:ext>
            </a:extLst>
          </p:cNvPr>
          <p:cNvSpPr txBox="1"/>
          <p:nvPr/>
        </p:nvSpPr>
        <p:spPr>
          <a:xfrm>
            <a:off x="11034584" y="518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9238DF2F-5966-3C41-9D84-16D22E378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492" y="191413"/>
            <a:ext cx="973477" cy="9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2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EE01E-74DD-984E-A253-E3504805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4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Mission Costs (Full Cost Recovery)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732EF5-23C6-234E-BF26-495008371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28" y="1397608"/>
            <a:ext cx="1143810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Aircraft Operating Cost (dry and unmanned) = $4200/flight </a:t>
            </a:r>
            <a:r>
              <a:rPr lang="en-US" dirty="0" err="1"/>
              <a:t>hr</a:t>
            </a:r>
            <a:r>
              <a:rPr lang="en-US" dirty="0"/>
              <a:t> in FY19</a:t>
            </a:r>
          </a:p>
          <a:p>
            <a:r>
              <a:rPr lang="en-US" dirty="0"/>
              <a:t>Fuel</a:t>
            </a:r>
          </a:p>
          <a:p>
            <a:r>
              <a:rPr lang="en-US" dirty="0"/>
              <a:t>Aircrew labor</a:t>
            </a:r>
          </a:p>
          <a:p>
            <a:r>
              <a:rPr lang="en-US" dirty="0"/>
              <a:t>Labor for local support of mechanics and avionics technicians</a:t>
            </a:r>
          </a:p>
          <a:p>
            <a:r>
              <a:rPr lang="en-US" dirty="0"/>
              <a:t>Travel costs</a:t>
            </a:r>
          </a:p>
          <a:p>
            <a:r>
              <a:rPr lang="en-US" dirty="0"/>
              <a:t>Design, fabrication (including materials), installation (upload), download</a:t>
            </a:r>
          </a:p>
          <a:p>
            <a:r>
              <a:rPr lang="en-US" dirty="0"/>
              <a:t>Deployment costs (such as hangar rentals, shipping, office rentals, rentals of ground servicing equipment)</a:t>
            </a:r>
          </a:p>
          <a:p>
            <a:r>
              <a:rPr lang="en-US" dirty="0"/>
              <a:t>Notional deployment team consists of two pilots, two mechanics and mission manager</a:t>
            </a:r>
          </a:p>
        </p:txBody>
      </p:sp>
      <p:pic>
        <p:nvPicPr>
          <p:cNvPr id="5" name="Picture 4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B97A1544-BF60-1D48-9025-5F2B24A4C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149" y="168646"/>
            <a:ext cx="973477" cy="9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4F309F-6415-4A46-AC58-7D094CBCD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10" y="168646"/>
            <a:ext cx="1041981" cy="9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2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Research Services Directorate Points of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9617"/>
            <a:ext cx="11176000" cy="48726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Matthew G. Elder, Head, Research Systems Integration Branch, RSD, and Project Manager for Gulfstream III Initial Operational Capability, </a:t>
            </a:r>
            <a:r>
              <a:rPr lang="en-US" dirty="0">
                <a:hlinkClick r:id="rId2"/>
              </a:rPr>
              <a:t>matthew.g.elder@nasa.gov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David W. </a:t>
            </a:r>
            <a:r>
              <a:rPr lang="en-US" dirty="0" err="1"/>
              <a:t>Klassman</a:t>
            </a:r>
            <a:r>
              <a:rPr lang="en-US" dirty="0"/>
              <a:t>, Gulfstream III Lead Engineer, </a:t>
            </a:r>
            <a:r>
              <a:rPr lang="en-US" dirty="0">
                <a:hlinkClick r:id="rId3"/>
              </a:rPr>
              <a:t>david.w.klassman@nasa.gov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Michael S. </a:t>
            </a:r>
            <a:r>
              <a:rPr lang="en-US" dirty="0" err="1"/>
              <a:t>Wusk</a:t>
            </a:r>
            <a:r>
              <a:rPr lang="en-US" dirty="0"/>
              <a:t>, Head, Aircraft Operations and Engineering Branch, RSD, </a:t>
            </a:r>
            <a:r>
              <a:rPr lang="en-US" dirty="0" err="1"/>
              <a:t>michael.s.wusk@nasa.gov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Bruce D. Fisher, RSD Chief Engineer, </a:t>
            </a:r>
            <a:r>
              <a:rPr lang="en-US" dirty="0">
                <a:hlinkClick r:id="rId4"/>
              </a:rPr>
              <a:t>bruce.d.fisher@nasa.gov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E5870C6C-AFE9-544D-A0AC-A41A10E5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586" y="204788"/>
            <a:ext cx="1109214" cy="11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B29364-789F-B54D-BE61-443526A051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27" y="204788"/>
            <a:ext cx="1278782" cy="11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1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31D75-AD31-6444-BC3E-8C9EA80A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27" y="149866"/>
            <a:ext cx="10515600" cy="9590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+mn-lt"/>
              </a:rPr>
              <a:t>Gulfstream III (NASA 520)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Aircraft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45F043-8AFB-4F4C-844B-4C6DC7565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81" y="1108953"/>
            <a:ext cx="5280498" cy="3407856"/>
          </a:xfrm>
        </p:spPr>
        <p:txBody>
          <a:bodyPr/>
          <a:lstStyle/>
          <a:p>
            <a:r>
              <a:rPr lang="en-US" sz="2000" dirty="0"/>
              <a:t>Gulfstream III</a:t>
            </a:r>
          </a:p>
          <a:p>
            <a:pPr lvl="1"/>
            <a:r>
              <a:rPr lang="en-US" sz="1800" dirty="0"/>
              <a:t>Serial 478, built in 1986 as U. S. Air Force C-20B</a:t>
            </a:r>
          </a:p>
          <a:p>
            <a:pPr lvl="1"/>
            <a:r>
              <a:rPr lang="en-US" sz="1800" dirty="0"/>
              <a:t>Service Ceiling: 45,000 ft </a:t>
            </a:r>
          </a:p>
          <a:p>
            <a:pPr lvl="1"/>
            <a:r>
              <a:rPr lang="en-US" sz="1800" dirty="0"/>
              <a:t>Max. Gross Weight:  69,700 </a:t>
            </a:r>
            <a:r>
              <a:rPr lang="en-US" sz="1800" dirty="0" err="1"/>
              <a:t>lbs</a:t>
            </a:r>
            <a:endParaRPr lang="en-US" sz="1800" dirty="0"/>
          </a:p>
          <a:p>
            <a:pPr lvl="1"/>
            <a:r>
              <a:rPr lang="en-US" sz="1800" dirty="0"/>
              <a:t>Max. Mission Duration:  8.5 </a:t>
            </a:r>
            <a:r>
              <a:rPr lang="en-US" sz="1800" dirty="0" err="1"/>
              <a:t>hr</a:t>
            </a:r>
            <a:endParaRPr lang="en-US" sz="1800" dirty="0"/>
          </a:p>
          <a:p>
            <a:pPr lvl="1"/>
            <a:r>
              <a:rPr lang="en-US" sz="1800" dirty="0"/>
              <a:t>Max. Cabin Payload:  2610 </a:t>
            </a:r>
            <a:r>
              <a:rPr lang="en-US" sz="1800" dirty="0" err="1"/>
              <a:t>lbs</a:t>
            </a:r>
            <a:endParaRPr lang="en-US" sz="1800" dirty="0"/>
          </a:p>
          <a:p>
            <a:pPr lvl="1"/>
            <a:r>
              <a:rPr lang="en-US" sz="1800" dirty="0"/>
              <a:t>Max. Speed:  Mach 0.85</a:t>
            </a:r>
          </a:p>
          <a:p>
            <a:pPr lvl="1"/>
            <a:r>
              <a:rPr lang="en-US" sz="1800" dirty="0"/>
              <a:t>Normal Cruise Range:  3767 </a:t>
            </a:r>
            <a:r>
              <a:rPr lang="en-US" sz="1800" dirty="0" err="1"/>
              <a:t>n.mi</a:t>
            </a:r>
            <a:r>
              <a:rPr lang="en-US" sz="1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F03396-D708-1F45-8349-066BBA382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" t="15275" r="1" b="18039"/>
          <a:stretch/>
        </p:blipFill>
        <p:spPr>
          <a:xfrm>
            <a:off x="4580902" y="3414408"/>
            <a:ext cx="7376355" cy="3326859"/>
          </a:xfrm>
          <a:prstGeom prst="rect">
            <a:avLst/>
          </a:prstGeom>
        </p:spPr>
      </p:pic>
      <p:pic>
        <p:nvPicPr>
          <p:cNvPr id="6" name="Picture 5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067BCAA9-30B4-3F4A-8CA9-193642880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557" y="145366"/>
            <a:ext cx="1099970" cy="109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358DF1-57A6-764E-9172-B5EBBCC9C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11" y="145366"/>
            <a:ext cx="1016935" cy="8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31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06" y="1090613"/>
            <a:ext cx="5767387" cy="576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4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73" y="6103"/>
            <a:ext cx="10515600" cy="109312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Nadir Portal Dimensions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0" y="9463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Two Identical Portals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18.16 x 18.16 in. portal “see through” opening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19.00 x 19.00 in. vertical portal flange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21.00 x 21.00 in. mounting flange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53" y="1742349"/>
            <a:ext cx="5914611" cy="1807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81788"/>
            <a:ext cx="4352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Reference: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200"/>
              <a:t>Portal </a:t>
            </a:r>
            <a:r>
              <a:rPr lang="en-US" sz="1200" err="1"/>
              <a:t>Instl</a:t>
            </a:r>
            <a:r>
              <a:rPr lang="en-US" sz="1200"/>
              <a:t>, NASA Gulfstream C-20B – ICD A028FR20000 Rev B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49" y="3321977"/>
            <a:ext cx="9709122" cy="305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F96DFB2C-68BB-1C4A-B97B-0F15DF14F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683" y="155354"/>
            <a:ext cx="973477" cy="9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B243BA-D982-754B-BB16-A01AA7953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47" y="155354"/>
            <a:ext cx="902558" cy="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3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741" y="353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FOD Doors and Associated Fairing (Plan View Looking Up)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88" y="3786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9" y="1960841"/>
            <a:ext cx="8997813" cy="3411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4449" y="1177588"/>
            <a:ext cx="261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Radar Altimeter Antennas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0263" y="5474434"/>
            <a:ext cx="140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UHF antenna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6131" y="5601355"/>
            <a:ext cx="413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FOD shutter doors (18.16 x 18.16 in. each)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376" y="1289328"/>
            <a:ext cx="254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fences (3/8 in. high)</a:t>
            </a:r>
          </a:p>
        </p:txBody>
      </p:sp>
      <p:cxnSp>
        <p:nvCxnSpPr>
          <p:cNvPr id="10" name="Straight Arrow Connector 9"/>
          <p:cNvCxnSpPr>
            <a:stCxn id="3" idx="2"/>
          </p:cNvCxnSpPr>
          <p:nvPr/>
        </p:nvCxnSpPr>
        <p:spPr>
          <a:xfrm flipH="1">
            <a:off x="2443163" y="1546920"/>
            <a:ext cx="176387" cy="1996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</p:cNvCxnSpPr>
          <p:nvPr/>
        </p:nvCxnSpPr>
        <p:spPr>
          <a:xfrm>
            <a:off x="2619550" y="1546920"/>
            <a:ext cx="537988" cy="2119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 flipH="1">
            <a:off x="5156136" y="1658660"/>
            <a:ext cx="1404884" cy="1584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</p:cNvCxnSpPr>
          <p:nvPr/>
        </p:nvCxnSpPr>
        <p:spPr>
          <a:xfrm>
            <a:off x="6561020" y="1658660"/>
            <a:ext cx="139818" cy="17131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</p:cNvCxnSpPr>
          <p:nvPr/>
        </p:nvCxnSpPr>
        <p:spPr>
          <a:xfrm flipH="1" flipV="1">
            <a:off x="5543192" y="3741183"/>
            <a:ext cx="1679338" cy="1860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0"/>
          </p:cNvCxnSpPr>
          <p:nvPr/>
        </p:nvCxnSpPr>
        <p:spPr>
          <a:xfrm flipH="1" flipV="1">
            <a:off x="7054344" y="3741183"/>
            <a:ext cx="168186" cy="1860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9607" y="3153817"/>
            <a:ext cx="96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Forward</a:t>
            </a:r>
          </a:p>
        </p:txBody>
      </p:sp>
      <p:cxnSp>
        <p:nvCxnSpPr>
          <p:cNvPr id="23" name="Straight Arrow Connector 22"/>
          <p:cNvCxnSpPr>
            <a:stCxn id="6" idx="0"/>
          </p:cNvCxnSpPr>
          <p:nvPr/>
        </p:nvCxnSpPr>
        <p:spPr>
          <a:xfrm flipV="1">
            <a:off x="2805168" y="4080391"/>
            <a:ext cx="83376" cy="1394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119" y="4095393"/>
            <a:ext cx="95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TCAS </a:t>
            </a:r>
          </a:p>
          <a:p>
            <a:r>
              <a:rPr lang="en-US" dirty="0"/>
              <a:t>antenna</a:t>
            </a:r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 flipV="1">
            <a:off x="1042484" y="3786188"/>
            <a:ext cx="800604" cy="632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57538" y="6015276"/>
            <a:ext cx="267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ATC and DME antennas (4)</a:t>
            </a:r>
          </a:p>
        </p:txBody>
      </p:sp>
      <p:cxnSp>
        <p:nvCxnSpPr>
          <p:cNvPr id="31" name="Straight Arrow Connector 30"/>
          <p:cNvCxnSpPr>
            <a:stCxn id="29" idx="0"/>
          </p:cNvCxnSpPr>
          <p:nvPr/>
        </p:nvCxnSpPr>
        <p:spPr>
          <a:xfrm flipV="1">
            <a:off x="4493128" y="4155520"/>
            <a:ext cx="507497" cy="1859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46F32C68-8CBF-8A45-A6BF-02C38B473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02" y="135327"/>
            <a:ext cx="973477" cy="9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677530-B42F-F546-B483-6249267BA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9" y="98257"/>
            <a:ext cx="1019187" cy="8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6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Optical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6" y="2553916"/>
            <a:ext cx="11863388" cy="32924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Glass is usually mounted in a “cell”.  The maximum diameter cell that can be installed depends on where vertically in the portal it is mounted: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/>
              <a:t>If the cell is located on top of the ring frame upper flange, the cell may be up to 21 in. dia.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If the cell is mounted in the ring frame, between the upper and lower flanges, the cell must be less than 18.75-in. dia.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If the cell is mounted below the ring frame, the glass must be less than 17.91-in. dia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  <p:pic>
        <p:nvPicPr>
          <p:cNvPr id="5" name="Picture 4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98B5FFF5-7BCE-CB42-831A-495A25DE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626" y="204788"/>
            <a:ext cx="1169253" cy="116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B21C6D-88B3-384B-AAEF-F00539C2C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96" y="204788"/>
            <a:ext cx="1088100" cy="9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2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FOD Doors and Associated Fairing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err="1"/>
              <a:t>FOD</a:t>
            </a:r>
            <a:r>
              <a:rPr lang="en-US" sz="2400" dirty="0"/>
              <a:t> doors protect optical glass installed in portals</a:t>
            </a:r>
          </a:p>
          <a:p>
            <a:endParaRPr lang="en-US" sz="2400" dirty="0"/>
          </a:p>
          <a:p>
            <a:r>
              <a:rPr lang="en-US" sz="2400" dirty="0"/>
              <a:t>Each door operates independently from switches in the cockpit</a:t>
            </a:r>
          </a:p>
          <a:p>
            <a:endParaRPr lang="en-US" sz="2400" dirty="0"/>
          </a:p>
          <a:p>
            <a:r>
              <a:rPr lang="en-US" sz="2400" dirty="0"/>
              <a:t>Each door has a dedicated electric motor</a:t>
            </a:r>
          </a:p>
          <a:p>
            <a:endParaRPr lang="en-US" sz="2400" dirty="0"/>
          </a:p>
          <a:p>
            <a:r>
              <a:rPr lang="en-US" sz="2400" dirty="0"/>
              <a:t>Time to fully open or close is 5 sec</a:t>
            </a:r>
          </a:p>
          <a:p>
            <a:endParaRPr lang="en-US" sz="2400" dirty="0"/>
          </a:p>
          <a:p>
            <a:r>
              <a:rPr lang="en-US" sz="2400" dirty="0"/>
              <a:t>FOD doors translate forward to open</a:t>
            </a:r>
          </a:p>
          <a:p>
            <a:endParaRPr lang="en-US" sz="2400" dirty="0"/>
          </a:p>
          <a:p>
            <a:r>
              <a:rPr lang="en-US" sz="2400" dirty="0"/>
              <a:t>Flow fence located at forward edge of each FOD door portal</a:t>
            </a:r>
          </a:p>
        </p:txBody>
      </p:sp>
      <p:pic>
        <p:nvPicPr>
          <p:cNvPr id="5" name="Picture 4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1DABC9C1-52DE-9D4F-8CA3-47A94C885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952" y="96625"/>
            <a:ext cx="1270842" cy="127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976BAD-879F-AA4E-9B50-782296C5E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75" y="96624"/>
            <a:ext cx="1236190" cy="10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4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983115"/>
            <a:ext cx="11972925" cy="3476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51" y="112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Notional Layout and Personnel Arrangement (LOPA)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640" y="4458379"/>
            <a:ext cx="5929391" cy="1985966"/>
          </a:xfrm>
          <a:prstGeom prst="rect">
            <a:avLst/>
          </a:prstGeom>
        </p:spPr>
      </p:pic>
      <p:pic>
        <p:nvPicPr>
          <p:cNvPr id="6" name="Picture 5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BF0F105C-F5F2-D74D-9909-B26D2EB67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506" y="112206"/>
            <a:ext cx="973477" cy="9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FFC6BC-B49A-DD4D-A97B-DD4375052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63" y="112206"/>
            <a:ext cx="1026126" cy="8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088" y="199755"/>
            <a:ext cx="7928043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Aircraft Access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57" y="1420998"/>
            <a:ext cx="7856351" cy="43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242725" y="3252994"/>
            <a:ext cx="470916" cy="832359"/>
          </a:xfrm>
          <a:prstGeom prst="ellipse">
            <a:avLst/>
          </a:prstGeom>
          <a:solidFill>
            <a:srgbClr val="FFFF00">
              <a:alpha val="19000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219" y="4686912"/>
            <a:ext cx="1121443" cy="140870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5400000">
            <a:off x="5737227" y="5216285"/>
            <a:ext cx="650664" cy="1302163"/>
          </a:xfrm>
          <a:prstGeom prst="ellipse">
            <a:avLst/>
          </a:prstGeom>
          <a:solidFill>
            <a:srgbClr val="FFFF00">
              <a:alpha val="19000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3ACA9EE5-492F-2445-B123-8DD3ED2C8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481" y="248460"/>
            <a:ext cx="1230856" cy="123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5FCA53-C226-F84B-ADB0-39D0E4449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31" y="248459"/>
            <a:ext cx="1308626" cy="11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1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Gulfstream III (NASA 520)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Notional LOPA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62792"/>
            <a:ext cx="1131164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Example shows accommodations for seven researchers and seven racks; specific LOPA depends on mission requirements</a:t>
            </a:r>
          </a:p>
          <a:p>
            <a:r>
              <a:rPr lang="en-US" sz="2400" dirty="0"/>
              <a:t>Personnel limit in passenger cabin will be 10</a:t>
            </a:r>
          </a:p>
          <a:p>
            <a:r>
              <a:rPr lang="en-US" sz="2400" dirty="0"/>
              <a:t>Two identical square nadir portals located in passenger cabin aft of nose gear and forward of wing-to-body fairing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18.16-in. x 18.16-in. opening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Distance between centers of portals is 38.7 in.</a:t>
            </a:r>
          </a:p>
          <a:p>
            <a:r>
              <a:rPr lang="en-US" sz="2400" dirty="0"/>
              <a:t>Forward entry door is 36 in. wide x 66 in. high</a:t>
            </a:r>
          </a:p>
          <a:p>
            <a:r>
              <a:rPr lang="en-US" sz="2400" dirty="0"/>
              <a:t>Aisle width aft of passenger door is 28.5 in.</a:t>
            </a:r>
          </a:p>
          <a:p>
            <a:r>
              <a:rPr lang="en-US" sz="2400" dirty="0"/>
              <a:t>Six Researcher Interface Panels located in passenger cabin, three per side</a:t>
            </a:r>
          </a:p>
          <a:p>
            <a:pPr lvl="1">
              <a:buFont typeface="Arial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pic>
        <p:nvPicPr>
          <p:cNvPr id="5" name="Picture 4" descr="C:\Users\trwilz\AppData\Local\Microsoft\Windows\Temporary Internet Files\Content.Outlook\B4DQ8TLM\RSD_34.png">
            <a:extLst>
              <a:ext uri="{FF2B5EF4-FFF2-40B4-BE49-F238E27FC236}">
                <a16:creationId xmlns:a16="http://schemas.microsoft.com/office/drawing/2014/main" xmlns="" id="{73BDB816-0044-C445-8AB5-CF099D086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781" y="181017"/>
            <a:ext cx="1120429" cy="112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748574-5EEE-6645-8927-7256C138E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81017"/>
            <a:ext cx="1188309" cy="10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90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1248</Words>
  <Application>Microsoft Macintosh PowerPoint</Application>
  <PresentationFormat>Custom</PresentationFormat>
  <Paragraphs>157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N520NA Baseline Research Configuration  NASA Langley Gulfstream III Aircraft  Research Services Directorate NASA Langley Research Center Hampton, VA </vt:lpstr>
      <vt:lpstr>Gulfstream III (NASA 520) Aircraft Metrics</vt:lpstr>
      <vt:lpstr>Gulfstream III (NASA 520) Nadir Portal Dimensions</vt:lpstr>
      <vt:lpstr>Gulfstream III (NASA 520) FOD Doors and Associated Fairing (Plan View Looking Up)</vt:lpstr>
      <vt:lpstr>Gulfstream III (NASA 520) Optical Glass</vt:lpstr>
      <vt:lpstr>Gulfstream III (NASA 520) FOD Doors and Associated Fairing</vt:lpstr>
      <vt:lpstr>Gulfstream III (NASA 520) Notional Layout and Personnel Arrangement (LOPA)</vt:lpstr>
      <vt:lpstr>Gulfstream III (NASA 520) Aircraft Access</vt:lpstr>
      <vt:lpstr>Gulfstream III (NASA 520) Notional LOPA Description</vt:lpstr>
      <vt:lpstr>Gulfstream III (NASA 520) Research Power &amp; Data Distribution</vt:lpstr>
      <vt:lpstr>Gulfstream III (NASA 520) Research Power</vt:lpstr>
      <vt:lpstr>Gulfstream III (NASA 520) Researcher Interface Panel</vt:lpstr>
      <vt:lpstr>Gulfstream III (NASA 520) Researcher Interface Panels</vt:lpstr>
      <vt:lpstr>Gulfstream III (NASA 520) Data Acquisition/Distribution</vt:lpstr>
      <vt:lpstr>Gulfstream III (NASA 520) SATCOM Provisions</vt:lpstr>
      <vt:lpstr>Gulfstream III (NASA 520) Research Rack</vt:lpstr>
      <vt:lpstr>Gulfstream III (NASA 520) Compatibility with Other NASA Gulfstream Aircraft</vt:lpstr>
      <vt:lpstr>Gulfstream III (NASA 520) Mission Costs (Full Cost Recovery)</vt:lpstr>
      <vt:lpstr>Gulfstream III (NASA 520) Research Services Directorate Points of Contact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N520NA Baseline Research Configuration  for the NASA Langley  Gulfstream III Aircraft </dc:title>
  <dc:creator>Microsoft Office User</dc:creator>
  <cp:lastModifiedBy>Fladeland, Matthew M. (ARC-SG)</cp:lastModifiedBy>
  <cp:revision>24</cp:revision>
  <cp:lastPrinted>2018-10-03T17:33:00Z</cp:lastPrinted>
  <dcterms:created xsi:type="dcterms:W3CDTF">2018-10-02T17:31:53Z</dcterms:created>
  <dcterms:modified xsi:type="dcterms:W3CDTF">2018-10-09T16:04:38Z</dcterms:modified>
</cp:coreProperties>
</file>